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4" r:id="rId3"/>
    <p:sldId id="263" r:id="rId4"/>
    <p:sldId id="260" r:id="rId5"/>
    <p:sldId id="257" r:id="rId6"/>
    <p:sldId id="258" r:id="rId7"/>
    <p:sldId id="259" r:id="rId8"/>
    <p:sldId id="261" r:id="rId9"/>
    <p:sldId id="265" r:id="rId10"/>
    <p:sldId id="267" r:id="rId11"/>
    <p:sldId id="266" r:id="rId12"/>
    <p:sldId id="262" r:id="rId13"/>
    <p:sldId id="268" r:id="rId14"/>
    <p:sldId id="270" r:id="rId15"/>
    <p:sldId id="273" r:id="rId16"/>
    <p:sldId id="272" r:id="rId17"/>
    <p:sldId id="271" r:id="rId18"/>
    <p:sldId id="269"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p:restoredTop sz="94618"/>
  </p:normalViewPr>
  <p:slideViewPr>
    <p:cSldViewPr snapToGrid="0" snapToObjects="1">
      <p:cViewPr varScale="1">
        <p:scale>
          <a:sx n="104" d="100"/>
          <a:sy n="104" d="100"/>
        </p:scale>
        <p:origin x="187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8C5F1-67D2-ED46-B36E-20A86C9C0AED}" type="datetimeFigureOut">
              <a:rPr lang="en-US" smtClean="0"/>
              <a:t>1/31/20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3417D-D947-0E47-AAC4-2F7E89ED0076}" type="slidenum">
              <a:rPr lang="en-US" smtClean="0"/>
              <a:t>‹#›</a:t>
            </a:fld>
            <a:endParaRPr lang="en-US"/>
          </a:p>
        </p:txBody>
      </p:sp>
    </p:spTree>
    <p:extLst>
      <p:ext uri="{BB962C8B-B14F-4D97-AF65-F5344CB8AC3E}">
        <p14:creationId xmlns:p14="http://schemas.microsoft.com/office/powerpoint/2010/main" val="1979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Although intimidating at first, landing in a crosswind is not as difficult as it first appears!</a:t>
            </a:r>
          </a:p>
        </p:txBody>
      </p:sp>
      <p:sp>
        <p:nvSpPr>
          <p:cNvPr id="4" name="Slide Number Placeholder 3"/>
          <p:cNvSpPr>
            <a:spLocks noGrp="1"/>
          </p:cNvSpPr>
          <p:nvPr>
            <p:ph type="sldNum" sz="quarter" idx="5"/>
          </p:nvPr>
        </p:nvSpPr>
        <p:spPr/>
        <p:txBody>
          <a:bodyPr/>
          <a:lstStyle/>
          <a:p>
            <a:fld id="{3A03417D-D947-0E47-AAC4-2F7E89ED0076}" type="slidenum">
              <a:rPr lang="en-US" smtClean="0"/>
              <a:t>3</a:t>
            </a:fld>
            <a:endParaRPr lang="en-US"/>
          </a:p>
        </p:txBody>
      </p:sp>
    </p:spTree>
    <p:extLst>
      <p:ext uri="{BB962C8B-B14F-4D97-AF65-F5344CB8AC3E}">
        <p14:creationId xmlns:p14="http://schemas.microsoft.com/office/powerpoint/2010/main" val="62613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displays the wind conditions that are likely to be found acting on the plane.</a:t>
            </a:r>
          </a:p>
          <a:p>
            <a:r>
              <a:rPr lang="en-US" dirty="0"/>
              <a:t>B displays the movement tendencies of the airplane when acted upon by a crosswind. </a:t>
            </a:r>
          </a:p>
        </p:txBody>
      </p:sp>
      <p:sp>
        <p:nvSpPr>
          <p:cNvPr id="4" name="Slide Number Placeholder 3"/>
          <p:cNvSpPr>
            <a:spLocks noGrp="1"/>
          </p:cNvSpPr>
          <p:nvPr>
            <p:ph type="sldNum" sz="quarter" idx="5"/>
          </p:nvPr>
        </p:nvSpPr>
        <p:spPr/>
        <p:txBody>
          <a:bodyPr/>
          <a:lstStyle/>
          <a:p>
            <a:fld id="{3A03417D-D947-0E47-AAC4-2F7E89ED0076}" type="slidenum">
              <a:rPr lang="en-US" smtClean="0"/>
              <a:t>4</a:t>
            </a:fld>
            <a:endParaRPr lang="en-US"/>
          </a:p>
        </p:txBody>
      </p:sp>
    </p:spTree>
    <p:extLst>
      <p:ext uri="{BB962C8B-B14F-4D97-AF65-F5344CB8AC3E}">
        <p14:creationId xmlns:p14="http://schemas.microsoft.com/office/powerpoint/2010/main" val="180062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With a tailwheel aircraft, one should CLIMB in a headwind. </a:t>
            </a:r>
          </a:p>
        </p:txBody>
      </p:sp>
      <p:sp>
        <p:nvSpPr>
          <p:cNvPr id="4" name="Slide Number Placeholder 3"/>
          <p:cNvSpPr>
            <a:spLocks noGrp="1"/>
          </p:cNvSpPr>
          <p:nvPr>
            <p:ph type="sldNum" sz="quarter" idx="5"/>
          </p:nvPr>
        </p:nvSpPr>
        <p:spPr/>
        <p:txBody>
          <a:bodyPr/>
          <a:lstStyle/>
          <a:p>
            <a:fld id="{3A03417D-D947-0E47-AAC4-2F7E89ED0076}" type="slidenum">
              <a:rPr lang="en-US" smtClean="0"/>
              <a:t>5</a:t>
            </a:fld>
            <a:endParaRPr lang="en-US"/>
          </a:p>
        </p:txBody>
      </p:sp>
    </p:spTree>
    <p:extLst>
      <p:ext uri="{BB962C8B-B14F-4D97-AF65-F5344CB8AC3E}">
        <p14:creationId xmlns:p14="http://schemas.microsoft.com/office/powerpoint/2010/main" val="349160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 takeoff, full control lock is necessary as the control surfaces are less effective the slower the airspeed. As roll-out occurs, input can be dialed back. </a:t>
            </a:r>
          </a:p>
        </p:txBody>
      </p:sp>
      <p:sp>
        <p:nvSpPr>
          <p:cNvPr id="4" name="Slide Number Placeholder 3"/>
          <p:cNvSpPr>
            <a:spLocks noGrp="1"/>
          </p:cNvSpPr>
          <p:nvPr>
            <p:ph type="sldNum" sz="quarter" idx="5"/>
          </p:nvPr>
        </p:nvSpPr>
        <p:spPr/>
        <p:txBody>
          <a:bodyPr/>
          <a:lstStyle/>
          <a:p>
            <a:fld id="{3A03417D-D947-0E47-AAC4-2F7E89ED0076}" type="slidenum">
              <a:rPr lang="en-US" smtClean="0"/>
              <a:t>6</a:t>
            </a:fld>
            <a:endParaRPr lang="en-US"/>
          </a:p>
        </p:txBody>
      </p:sp>
    </p:spTree>
    <p:extLst>
      <p:ext uri="{BB962C8B-B14F-4D97-AF65-F5344CB8AC3E}">
        <p14:creationId xmlns:p14="http://schemas.microsoft.com/office/powerpoint/2010/main" val="266974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a pilot, we should strive to maintain the pattern in GREEN. </a:t>
            </a:r>
          </a:p>
        </p:txBody>
      </p:sp>
      <p:sp>
        <p:nvSpPr>
          <p:cNvPr id="4" name="Slide Number Placeholder 3"/>
          <p:cNvSpPr>
            <a:spLocks noGrp="1"/>
          </p:cNvSpPr>
          <p:nvPr>
            <p:ph type="sldNum" sz="quarter" idx="5"/>
          </p:nvPr>
        </p:nvSpPr>
        <p:spPr/>
        <p:txBody>
          <a:bodyPr/>
          <a:lstStyle/>
          <a:p>
            <a:fld id="{3A03417D-D947-0E47-AAC4-2F7E89ED0076}" type="slidenum">
              <a:rPr lang="en-US" smtClean="0"/>
              <a:t>7</a:t>
            </a:fld>
            <a:endParaRPr lang="en-US"/>
          </a:p>
        </p:txBody>
      </p:sp>
    </p:spTree>
    <p:extLst>
      <p:ext uri="{BB962C8B-B14F-4D97-AF65-F5344CB8AC3E}">
        <p14:creationId xmlns:p14="http://schemas.microsoft.com/office/powerpoint/2010/main" val="2634797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Side Slips and Forward Slips differ on their INTENT. </a:t>
            </a:r>
          </a:p>
        </p:txBody>
      </p:sp>
      <p:sp>
        <p:nvSpPr>
          <p:cNvPr id="4" name="Slide Number Placeholder 3"/>
          <p:cNvSpPr>
            <a:spLocks noGrp="1"/>
          </p:cNvSpPr>
          <p:nvPr>
            <p:ph type="sldNum" sz="quarter" idx="5"/>
          </p:nvPr>
        </p:nvSpPr>
        <p:spPr/>
        <p:txBody>
          <a:bodyPr/>
          <a:lstStyle/>
          <a:p>
            <a:fld id="{3A03417D-D947-0E47-AAC4-2F7E89ED0076}" type="slidenum">
              <a:rPr lang="en-US" smtClean="0"/>
              <a:t>10</a:t>
            </a:fld>
            <a:endParaRPr lang="en-US"/>
          </a:p>
        </p:txBody>
      </p:sp>
    </p:spTree>
    <p:extLst>
      <p:ext uri="{BB962C8B-B14F-4D97-AF65-F5344CB8AC3E}">
        <p14:creationId xmlns:p14="http://schemas.microsoft.com/office/powerpoint/2010/main" val="263812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illustration is a good visual of what occurs often at KCEU. As the aircraft descends below the level of the treetops, the effect of the wind will drastically reduce. Due to this, the pilot needs to be anticipating that change to prevent the aircraft from diving to toward the direction of the wind. </a:t>
            </a:r>
          </a:p>
        </p:txBody>
      </p:sp>
      <p:sp>
        <p:nvSpPr>
          <p:cNvPr id="4" name="Slide Number Placeholder 3"/>
          <p:cNvSpPr>
            <a:spLocks noGrp="1"/>
          </p:cNvSpPr>
          <p:nvPr>
            <p:ph type="sldNum" sz="quarter" idx="5"/>
          </p:nvPr>
        </p:nvSpPr>
        <p:spPr/>
        <p:txBody>
          <a:bodyPr/>
          <a:lstStyle/>
          <a:p>
            <a:fld id="{3A03417D-D947-0E47-AAC4-2F7E89ED0076}" type="slidenum">
              <a:rPr lang="en-US" smtClean="0"/>
              <a:t>12</a:t>
            </a:fld>
            <a:endParaRPr lang="en-US"/>
          </a:p>
        </p:txBody>
      </p:sp>
    </p:spTree>
    <p:extLst>
      <p:ext uri="{BB962C8B-B14F-4D97-AF65-F5344CB8AC3E}">
        <p14:creationId xmlns:p14="http://schemas.microsoft.com/office/powerpoint/2010/main" val="3356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5DEB28-0EB1-714B-B5CC-C59459E43DCE}"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998025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DEB28-0EB1-714B-B5CC-C59459E43DCE}"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153016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DEB28-0EB1-714B-B5CC-C59459E43DCE}"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372280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5DEB28-0EB1-714B-B5CC-C59459E43DCE}"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133070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5DEB28-0EB1-714B-B5CC-C59459E43DCE}"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605281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5DEB28-0EB1-714B-B5CC-C59459E43DCE}" type="datetimeFigureOut">
              <a:rPr lang="en-US" smtClean="0"/>
              <a:t>1/31/20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222409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5DEB28-0EB1-714B-B5CC-C59459E43DCE}" type="datetimeFigureOut">
              <a:rPr lang="en-US" smtClean="0"/>
              <a:t>1/31/20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220613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DEB28-0EB1-714B-B5CC-C59459E43DCE}" type="datetimeFigureOut">
              <a:rPr lang="en-US" smtClean="0"/>
              <a:t>1/31/20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406344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DEB28-0EB1-714B-B5CC-C59459E43DCE}" type="datetimeFigureOut">
              <a:rPr lang="en-US" smtClean="0"/>
              <a:t>1/31/20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2944276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DEB28-0EB1-714B-B5CC-C59459E43DCE}" type="datetimeFigureOut">
              <a:rPr lang="en-US" smtClean="0"/>
              <a:t>1/31/20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92220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5DEB28-0EB1-714B-B5CC-C59459E43DCE}" type="datetimeFigureOut">
              <a:rPr lang="en-US" smtClean="0"/>
              <a:t>1/31/20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CA36-EDDB-A84A-AD93-3CA912219AE2}" type="slidenum">
              <a:rPr lang="en-US" smtClean="0"/>
              <a:t>‹#›</a:t>
            </a:fld>
            <a:endParaRPr lang="en-US"/>
          </a:p>
        </p:txBody>
      </p:sp>
    </p:spTree>
    <p:extLst>
      <p:ext uri="{BB962C8B-B14F-4D97-AF65-F5344CB8AC3E}">
        <p14:creationId xmlns:p14="http://schemas.microsoft.com/office/powerpoint/2010/main" val="317252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DEB28-0EB1-714B-B5CC-C59459E43DCE}" type="datetimeFigureOut">
              <a:rPr lang="en-US" smtClean="0"/>
              <a:t>1/31/20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7CA36-EDDB-A84A-AD93-3CA912219AE2}" type="slidenum">
              <a:rPr lang="en-US" smtClean="0"/>
              <a:t>‹#›</a:t>
            </a:fld>
            <a:endParaRPr lang="en-US"/>
          </a:p>
        </p:txBody>
      </p:sp>
    </p:spTree>
    <p:extLst>
      <p:ext uri="{BB962C8B-B14F-4D97-AF65-F5344CB8AC3E}">
        <p14:creationId xmlns:p14="http://schemas.microsoft.com/office/powerpoint/2010/main" val="16712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5000"/>
          </a:blip>
          <a:stretch>
            <a:fillRect/>
          </a:stretch>
        </p:blipFill>
        <p:spPr>
          <a:xfrm>
            <a:off x="977900" y="0"/>
            <a:ext cx="7174176" cy="6858000"/>
          </a:xfrm>
          <a:prstGeom prst="rect">
            <a:avLst/>
          </a:prstGeom>
        </p:spPr>
      </p:pic>
      <p:sp>
        <p:nvSpPr>
          <p:cNvPr id="2" name="Title 1"/>
          <p:cNvSpPr>
            <a:spLocks noGrp="1"/>
          </p:cNvSpPr>
          <p:nvPr>
            <p:ph type="ctrTitle"/>
          </p:nvPr>
        </p:nvSpPr>
        <p:spPr/>
        <p:txBody>
          <a:bodyPr/>
          <a:lstStyle/>
          <a:p>
            <a:r>
              <a:rPr lang="en-US" b="1" dirty="0">
                <a:solidFill>
                  <a:srgbClr val="FF6600"/>
                </a:solidFill>
              </a:rPr>
              <a:t>Flying in the Windy Seasons</a:t>
            </a:r>
          </a:p>
        </p:txBody>
      </p:sp>
      <p:sp>
        <p:nvSpPr>
          <p:cNvPr id="3" name="Subtitle 2"/>
          <p:cNvSpPr>
            <a:spLocks noGrp="1"/>
          </p:cNvSpPr>
          <p:nvPr>
            <p:ph type="subTitle" idx="1"/>
          </p:nvPr>
        </p:nvSpPr>
        <p:spPr/>
        <p:txBody>
          <a:bodyPr/>
          <a:lstStyle/>
          <a:p>
            <a:r>
              <a:rPr lang="en-US" b="1" dirty="0">
                <a:solidFill>
                  <a:schemeClr val="accent6">
                    <a:lumMod val="75000"/>
                  </a:schemeClr>
                </a:solidFill>
              </a:rPr>
              <a:t>(Or, at least how to keep the wreckage in the center of the runway</a:t>
            </a:r>
            <a:r>
              <a:rPr lang="en-US" dirty="0">
                <a:solidFill>
                  <a:schemeClr val="accent6">
                    <a:lumMod val="75000"/>
                  </a:schemeClr>
                </a:solidFill>
              </a:rPr>
              <a:t>)</a:t>
            </a:r>
          </a:p>
        </p:txBody>
      </p:sp>
    </p:spTree>
    <p:extLst>
      <p:ext uri="{BB962C8B-B14F-4D97-AF65-F5344CB8AC3E}">
        <p14:creationId xmlns:p14="http://schemas.microsoft.com/office/powerpoint/2010/main" val="3280550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8200" y="0"/>
            <a:ext cx="7466634" cy="6858000"/>
          </a:xfrm>
          <a:prstGeom prst="rect">
            <a:avLst/>
          </a:prstGeom>
        </p:spPr>
      </p:pic>
    </p:spTree>
    <p:extLst>
      <p:ext uri="{BB962C8B-B14F-4D97-AF65-F5344CB8AC3E}">
        <p14:creationId xmlns:p14="http://schemas.microsoft.com/office/powerpoint/2010/main" val="3694612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256031">
            <a:off x="1084248" y="3211312"/>
            <a:ext cx="2463259" cy="1477955"/>
          </a:xfrm>
          <a:prstGeom prst="rect">
            <a:avLst/>
          </a:prstGeom>
        </p:spPr>
      </p:pic>
      <p:sp>
        <p:nvSpPr>
          <p:cNvPr id="6" name="Explosion 1 5"/>
          <p:cNvSpPr/>
          <p:nvPr/>
        </p:nvSpPr>
        <p:spPr>
          <a:xfrm>
            <a:off x="321162" y="437978"/>
            <a:ext cx="3021845" cy="2773858"/>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rot="4245985">
            <a:off x="960184" y="3036421"/>
            <a:ext cx="2513619" cy="1508171"/>
          </a:xfrm>
          <a:prstGeom prst="rect">
            <a:avLst/>
          </a:prstGeom>
        </p:spPr>
      </p:pic>
      <p:sp>
        <p:nvSpPr>
          <p:cNvPr id="4" name="TextBox 3"/>
          <p:cNvSpPr txBox="1"/>
          <p:nvPr/>
        </p:nvSpPr>
        <p:spPr>
          <a:xfrm>
            <a:off x="3343007" y="95073"/>
            <a:ext cx="2663810" cy="523220"/>
          </a:xfrm>
          <a:prstGeom prst="rect">
            <a:avLst/>
          </a:prstGeom>
          <a:noFill/>
        </p:spPr>
        <p:txBody>
          <a:bodyPr wrap="none" rtlCol="0">
            <a:spAutoFit/>
          </a:bodyPr>
          <a:lstStyle/>
          <a:p>
            <a:r>
              <a:rPr lang="en-US" sz="2800" b="1" dirty="0"/>
              <a:t>On the runway…</a:t>
            </a:r>
          </a:p>
        </p:txBody>
      </p:sp>
      <p:sp>
        <p:nvSpPr>
          <p:cNvPr id="5" name="TextBox 4"/>
          <p:cNvSpPr txBox="1"/>
          <p:nvPr/>
        </p:nvSpPr>
        <p:spPr>
          <a:xfrm rot="19966579">
            <a:off x="919692" y="1430727"/>
            <a:ext cx="1798539" cy="461665"/>
          </a:xfrm>
          <a:prstGeom prst="rect">
            <a:avLst/>
          </a:prstGeom>
          <a:noFill/>
        </p:spPr>
        <p:txBody>
          <a:bodyPr wrap="none" rtlCol="0">
            <a:spAutoFit/>
          </a:bodyPr>
          <a:lstStyle/>
          <a:p>
            <a:r>
              <a:rPr lang="en-US" sz="2400" b="1" dirty="0"/>
              <a:t>Remember!!</a:t>
            </a:r>
          </a:p>
        </p:txBody>
      </p:sp>
      <p:sp>
        <p:nvSpPr>
          <p:cNvPr id="8" name="TextBox 7"/>
          <p:cNvSpPr txBox="1"/>
          <p:nvPr/>
        </p:nvSpPr>
        <p:spPr>
          <a:xfrm>
            <a:off x="4026817" y="1044912"/>
            <a:ext cx="4019324" cy="646331"/>
          </a:xfrm>
          <a:prstGeom prst="rect">
            <a:avLst/>
          </a:prstGeom>
          <a:noFill/>
        </p:spPr>
        <p:txBody>
          <a:bodyPr wrap="none" rtlCol="0">
            <a:spAutoFit/>
          </a:bodyPr>
          <a:lstStyle/>
          <a:p>
            <a:r>
              <a:rPr lang="en-US" dirty="0"/>
              <a:t>Control surfaces become </a:t>
            </a:r>
            <a:r>
              <a:rPr lang="en-US" b="1" dirty="0"/>
              <a:t>LESS EFFECTIVE</a:t>
            </a:r>
          </a:p>
          <a:p>
            <a:r>
              <a:rPr lang="en-US" dirty="0"/>
              <a:t>as the airspeed decreases…</a:t>
            </a:r>
          </a:p>
        </p:txBody>
      </p:sp>
      <p:sp>
        <p:nvSpPr>
          <p:cNvPr id="9" name="TextBox 8"/>
          <p:cNvSpPr txBox="1"/>
          <p:nvPr/>
        </p:nvSpPr>
        <p:spPr>
          <a:xfrm>
            <a:off x="4160511" y="2642465"/>
            <a:ext cx="4207039" cy="646331"/>
          </a:xfrm>
          <a:prstGeom prst="rect">
            <a:avLst/>
          </a:prstGeom>
          <a:noFill/>
        </p:spPr>
        <p:txBody>
          <a:bodyPr wrap="none" rtlCol="0">
            <a:spAutoFit/>
          </a:bodyPr>
          <a:lstStyle/>
          <a:p>
            <a:r>
              <a:rPr lang="en-US" dirty="0"/>
              <a:t>So, </a:t>
            </a:r>
            <a:r>
              <a:rPr lang="en-US" b="1" dirty="0"/>
              <a:t>control inputs </a:t>
            </a:r>
            <a:r>
              <a:rPr lang="en-US" sz="1000" dirty="0"/>
              <a:t>generally</a:t>
            </a:r>
            <a:r>
              <a:rPr lang="en-US" dirty="0"/>
              <a:t> need to </a:t>
            </a:r>
            <a:r>
              <a:rPr lang="en-US" b="1" dirty="0"/>
              <a:t>INCREASE</a:t>
            </a:r>
          </a:p>
          <a:p>
            <a:r>
              <a:rPr lang="en-US" dirty="0"/>
              <a:t>as the aircraft slows*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0583" y="5080539"/>
            <a:ext cx="2042424" cy="1591557"/>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59" b="89744" l="1132" r="96604"/>
                    </a14:imgEffect>
                  </a14:imgLayer>
                </a14:imgProps>
              </a:ext>
              <a:ext uri="{28A0092B-C50C-407E-A947-70E740481C1C}">
                <a14:useLocalDpi xmlns:a14="http://schemas.microsoft.com/office/drawing/2010/main"/>
              </a:ext>
            </a:extLst>
          </a:blip>
          <a:srcRect/>
          <a:stretch/>
        </p:blipFill>
        <p:spPr>
          <a:xfrm>
            <a:off x="1445229" y="5225576"/>
            <a:ext cx="945659" cy="1807215"/>
          </a:xfrm>
          <a:prstGeom prst="rect">
            <a:avLst/>
          </a:prstGeom>
        </p:spPr>
      </p:pic>
    </p:spTree>
    <p:extLst>
      <p:ext uri="{BB962C8B-B14F-4D97-AF65-F5344CB8AC3E}">
        <p14:creationId xmlns:p14="http://schemas.microsoft.com/office/powerpoint/2010/main" val="31190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2" presetClass="emph" presetSubtype="0"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1944729" y="1062096"/>
            <a:ext cx="5432651" cy="5795904"/>
          </a:xfrm>
          <a:prstGeom prst="rect">
            <a:avLst/>
          </a:prstGeom>
        </p:spPr>
      </p:pic>
      <p:sp>
        <p:nvSpPr>
          <p:cNvPr id="5" name="TextBox 4"/>
          <p:cNvSpPr txBox="1"/>
          <p:nvPr/>
        </p:nvSpPr>
        <p:spPr>
          <a:xfrm>
            <a:off x="218975" y="351559"/>
            <a:ext cx="8883937" cy="523220"/>
          </a:xfrm>
          <a:prstGeom prst="rect">
            <a:avLst/>
          </a:prstGeom>
          <a:noFill/>
        </p:spPr>
        <p:txBody>
          <a:bodyPr wrap="none" rtlCol="0">
            <a:spAutoFit/>
          </a:bodyPr>
          <a:lstStyle/>
          <a:p>
            <a:r>
              <a:rPr lang="en-US" sz="2800" b="1" dirty="0"/>
              <a:t>… BUT: terrain, trees, </a:t>
            </a:r>
            <a:r>
              <a:rPr lang="en-US" sz="2800" b="1" dirty="0" err="1"/>
              <a:t>etc</a:t>
            </a:r>
            <a:r>
              <a:rPr lang="en-US" sz="2800" b="1" dirty="0"/>
              <a:t>, usually make it more interesting</a:t>
            </a:r>
          </a:p>
        </p:txBody>
      </p:sp>
    </p:spTree>
    <p:extLst>
      <p:ext uri="{BB962C8B-B14F-4D97-AF65-F5344CB8AC3E}">
        <p14:creationId xmlns:p14="http://schemas.microsoft.com/office/powerpoint/2010/main" val="98567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03400"/>
            <a:ext cx="9144000" cy="3247617"/>
          </a:xfrm>
          <a:prstGeom prst="rect">
            <a:avLst/>
          </a:prstGeom>
        </p:spPr>
      </p:pic>
      <p:sp>
        <p:nvSpPr>
          <p:cNvPr id="5" name="TextBox 4"/>
          <p:cNvSpPr txBox="1"/>
          <p:nvPr/>
        </p:nvSpPr>
        <p:spPr>
          <a:xfrm>
            <a:off x="1824786" y="700764"/>
            <a:ext cx="5888451" cy="461665"/>
          </a:xfrm>
          <a:prstGeom prst="rect">
            <a:avLst/>
          </a:prstGeom>
          <a:noFill/>
        </p:spPr>
        <p:txBody>
          <a:bodyPr wrap="none" rtlCol="0">
            <a:spAutoFit/>
          </a:bodyPr>
          <a:lstStyle/>
          <a:p>
            <a:r>
              <a:rPr lang="en-US" sz="2400" b="1" dirty="0"/>
              <a:t>Crabbing approach with straightening at end</a:t>
            </a:r>
          </a:p>
        </p:txBody>
      </p:sp>
      <p:sp>
        <p:nvSpPr>
          <p:cNvPr id="6" name="TextBox 5"/>
          <p:cNvSpPr txBox="1"/>
          <p:nvPr/>
        </p:nvSpPr>
        <p:spPr>
          <a:xfrm>
            <a:off x="3999930" y="1319057"/>
            <a:ext cx="745178" cy="369332"/>
          </a:xfrm>
          <a:prstGeom prst="rect">
            <a:avLst/>
          </a:prstGeom>
          <a:noFill/>
        </p:spPr>
        <p:txBody>
          <a:bodyPr wrap="none" rtlCol="0">
            <a:spAutoFit/>
          </a:bodyPr>
          <a:lstStyle/>
          <a:p>
            <a:r>
              <a:rPr lang="en-US" dirty="0"/>
              <a:t>(meh)</a:t>
            </a:r>
          </a:p>
        </p:txBody>
      </p:sp>
    </p:spTree>
    <p:extLst>
      <p:ext uri="{BB962C8B-B14F-4D97-AF65-F5344CB8AC3E}">
        <p14:creationId xmlns:p14="http://schemas.microsoft.com/office/powerpoint/2010/main" val="2645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322472" y="-965776"/>
            <a:ext cx="6439217" cy="8745496"/>
          </a:xfrm>
          <a:prstGeom prst="rect">
            <a:avLst/>
          </a:prstGeom>
        </p:spPr>
      </p:pic>
      <p:sp>
        <p:nvSpPr>
          <p:cNvPr id="5" name="TextBox 4"/>
          <p:cNvSpPr txBox="1"/>
          <p:nvPr/>
        </p:nvSpPr>
        <p:spPr>
          <a:xfrm>
            <a:off x="6987823" y="1648178"/>
            <a:ext cx="652743" cy="369332"/>
          </a:xfrm>
          <a:prstGeom prst="rect">
            <a:avLst/>
          </a:prstGeom>
          <a:noFill/>
        </p:spPr>
        <p:txBody>
          <a:bodyPr wrap="none" rtlCol="0">
            <a:spAutoFit/>
          </a:bodyPr>
          <a:lstStyle/>
          <a:p>
            <a:r>
              <a:rPr lang="en-US" dirty="0"/>
              <a:t>1454</a:t>
            </a:r>
          </a:p>
        </p:txBody>
      </p:sp>
      <p:sp>
        <p:nvSpPr>
          <p:cNvPr id="6" name="TextBox 5"/>
          <p:cNvSpPr txBox="1"/>
          <p:nvPr/>
        </p:nvSpPr>
        <p:spPr>
          <a:xfrm>
            <a:off x="7980981" y="1648178"/>
            <a:ext cx="593432" cy="369332"/>
          </a:xfrm>
          <a:prstGeom prst="rect">
            <a:avLst/>
          </a:prstGeom>
          <a:noFill/>
        </p:spPr>
        <p:txBody>
          <a:bodyPr wrap="none" rtlCol="0">
            <a:spAutoFit/>
          </a:bodyPr>
          <a:lstStyle/>
          <a:p>
            <a:r>
              <a:rPr lang="en-US"/>
              <a:t>57.6</a:t>
            </a:r>
          </a:p>
        </p:txBody>
      </p:sp>
      <p:sp>
        <p:nvSpPr>
          <p:cNvPr id="7" name="TextBox 6"/>
          <p:cNvSpPr txBox="1"/>
          <p:nvPr/>
        </p:nvSpPr>
        <p:spPr>
          <a:xfrm>
            <a:off x="7046332" y="2246489"/>
            <a:ext cx="535724" cy="369332"/>
          </a:xfrm>
          <a:prstGeom prst="rect">
            <a:avLst/>
          </a:prstGeom>
          <a:noFill/>
        </p:spPr>
        <p:txBody>
          <a:bodyPr wrap="none" rtlCol="0">
            <a:spAutoFit/>
          </a:bodyPr>
          <a:lstStyle/>
          <a:p>
            <a:r>
              <a:rPr lang="en-US"/>
              <a:t>240</a:t>
            </a:r>
          </a:p>
        </p:txBody>
      </p:sp>
      <p:sp>
        <p:nvSpPr>
          <p:cNvPr id="8" name="TextBox 7"/>
          <p:cNvSpPr txBox="1"/>
          <p:nvPr/>
        </p:nvSpPr>
        <p:spPr>
          <a:xfrm>
            <a:off x="7951726" y="2239244"/>
            <a:ext cx="593432" cy="369332"/>
          </a:xfrm>
          <a:prstGeom prst="rect">
            <a:avLst/>
          </a:prstGeom>
          <a:noFill/>
        </p:spPr>
        <p:txBody>
          <a:bodyPr wrap="none" rtlCol="0">
            <a:spAutoFit/>
          </a:bodyPr>
          <a:lstStyle/>
          <a:p>
            <a:r>
              <a:rPr lang="en-US" dirty="0"/>
              <a:t>11.5</a:t>
            </a:r>
          </a:p>
        </p:txBody>
      </p:sp>
      <p:sp>
        <p:nvSpPr>
          <p:cNvPr id="9" name="TextBox 8"/>
          <p:cNvSpPr txBox="1"/>
          <p:nvPr/>
        </p:nvSpPr>
        <p:spPr>
          <a:xfrm>
            <a:off x="7022748" y="2935111"/>
            <a:ext cx="535724" cy="369332"/>
          </a:xfrm>
          <a:prstGeom prst="rect">
            <a:avLst/>
          </a:prstGeom>
          <a:noFill/>
        </p:spPr>
        <p:txBody>
          <a:bodyPr wrap="none" rtlCol="0">
            <a:spAutoFit/>
          </a:bodyPr>
          <a:lstStyle/>
          <a:p>
            <a:r>
              <a:rPr lang="en-US" dirty="0"/>
              <a:t>400</a:t>
            </a:r>
          </a:p>
        </p:txBody>
      </p:sp>
      <p:sp>
        <p:nvSpPr>
          <p:cNvPr id="10" name="TextBox 9"/>
          <p:cNvSpPr txBox="1"/>
          <p:nvPr/>
        </p:nvSpPr>
        <p:spPr>
          <a:xfrm>
            <a:off x="8060267" y="2935111"/>
            <a:ext cx="429993" cy="369332"/>
          </a:xfrm>
          <a:prstGeom prst="rect">
            <a:avLst/>
          </a:prstGeom>
          <a:noFill/>
        </p:spPr>
        <p:txBody>
          <a:bodyPr wrap="square" rtlCol="0">
            <a:spAutoFit/>
          </a:bodyPr>
          <a:lstStyle/>
          <a:p>
            <a:r>
              <a:rPr lang="en-US" dirty="0"/>
              <a:t>15</a:t>
            </a:r>
          </a:p>
        </p:txBody>
      </p:sp>
      <p:sp>
        <p:nvSpPr>
          <p:cNvPr id="11" name="TextBox 10"/>
          <p:cNvSpPr txBox="1"/>
          <p:nvPr/>
        </p:nvSpPr>
        <p:spPr>
          <a:xfrm>
            <a:off x="7005784" y="3222306"/>
            <a:ext cx="535724" cy="369332"/>
          </a:xfrm>
          <a:prstGeom prst="rect">
            <a:avLst/>
          </a:prstGeom>
          <a:noFill/>
        </p:spPr>
        <p:txBody>
          <a:bodyPr wrap="none" rtlCol="0">
            <a:spAutoFit/>
          </a:bodyPr>
          <a:lstStyle/>
          <a:p>
            <a:r>
              <a:rPr lang="en-US" dirty="0"/>
              <a:t>200</a:t>
            </a:r>
          </a:p>
        </p:txBody>
      </p:sp>
      <p:sp>
        <p:nvSpPr>
          <p:cNvPr id="12" name="TextBox 11"/>
          <p:cNvSpPr txBox="1"/>
          <p:nvPr/>
        </p:nvSpPr>
        <p:spPr>
          <a:xfrm>
            <a:off x="8043303" y="3261646"/>
            <a:ext cx="418704" cy="369332"/>
          </a:xfrm>
          <a:prstGeom prst="rect">
            <a:avLst/>
          </a:prstGeom>
          <a:noFill/>
        </p:spPr>
        <p:txBody>
          <a:bodyPr wrap="none" rtlCol="0">
            <a:spAutoFit/>
          </a:bodyPr>
          <a:lstStyle/>
          <a:p>
            <a:r>
              <a:rPr lang="en-US" dirty="0"/>
              <a:t>17</a:t>
            </a:r>
          </a:p>
        </p:txBody>
      </p:sp>
      <p:sp>
        <p:nvSpPr>
          <p:cNvPr id="13" name="TextBox 12"/>
          <p:cNvSpPr txBox="1"/>
          <p:nvPr/>
        </p:nvSpPr>
        <p:spPr>
          <a:xfrm>
            <a:off x="7046332" y="4400227"/>
            <a:ext cx="652743" cy="369332"/>
          </a:xfrm>
          <a:prstGeom prst="rect">
            <a:avLst/>
          </a:prstGeom>
          <a:noFill/>
        </p:spPr>
        <p:txBody>
          <a:bodyPr wrap="none" rtlCol="0">
            <a:spAutoFit/>
          </a:bodyPr>
          <a:lstStyle/>
          <a:p>
            <a:r>
              <a:rPr lang="en-US" dirty="0"/>
              <a:t>2294</a:t>
            </a:r>
          </a:p>
        </p:txBody>
      </p:sp>
      <p:sp>
        <p:nvSpPr>
          <p:cNvPr id="14" name="TextBox 13"/>
          <p:cNvSpPr txBox="1"/>
          <p:nvPr/>
        </p:nvSpPr>
        <p:spPr>
          <a:xfrm>
            <a:off x="7951726" y="4384135"/>
            <a:ext cx="710451" cy="369332"/>
          </a:xfrm>
          <a:prstGeom prst="rect">
            <a:avLst/>
          </a:prstGeom>
          <a:noFill/>
        </p:spPr>
        <p:txBody>
          <a:bodyPr wrap="none" rtlCol="0">
            <a:spAutoFit/>
          </a:bodyPr>
          <a:lstStyle/>
          <a:p>
            <a:r>
              <a:rPr lang="en-US" dirty="0"/>
              <a:t>101.1</a:t>
            </a:r>
          </a:p>
        </p:txBody>
      </p:sp>
    </p:spTree>
    <p:extLst>
      <p:ext uri="{BB962C8B-B14F-4D97-AF65-F5344CB8AC3E}">
        <p14:creationId xmlns:p14="http://schemas.microsoft.com/office/powerpoint/2010/main" val="1315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921" y="0"/>
            <a:ext cx="5176157" cy="6858000"/>
          </a:xfrm>
          <a:prstGeom prst="rect">
            <a:avLst/>
          </a:prstGeom>
        </p:spPr>
      </p:pic>
    </p:spTree>
    <p:extLst>
      <p:ext uri="{BB962C8B-B14F-4D97-AF65-F5344CB8AC3E}">
        <p14:creationId xmlns:p14="http://schemas.microsoft.com/office/powerpoint/2010/main" val="2109504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085277" y="-858156"/>
            <a:ext cx="6612203" cy="8286047"/>
          </a:xfrm>
          <a:prstGeom prst="rect">
            <a:avLst/>
          </a:prstGeom>
        </p:spPr>
      </p:pic>
    </p:spTree>
    <p:extLst>
      <p:ext uri="{BB962C8B-B14F-4D97-AF65-F5344CB8AC3E}">
        <p14:creationId xmlns:p14="http://schemas.microsoft.com/office/powerpoint/2010/main" val="205258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289929" y="-933322"/>
            <a:ext cx="7003751" cy="9064322"/>
          </a:xfrm>
          <a:prstGeom prst="rect">
            <a:avLst/>
          </a:prstGeom>
        </p:spPr>
      </p:pic>
    </p:spTree>
    <p:extLst>
      <p:ext uri="{BB962C8B-B14F-4D97-AF65-F5344CB8AC3E}">
        <p14:creationId xmlns:p14="http://schemas.microsoft.com/office/powerpoint/2010/main" val="72287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356890" y="-795084"/>
            <a:ext cx="6177663" cy="8259266"/>
          </a:xfrm>
          <a:prstGeom prst="rect">
            <a:avLst/>
          </a:prstGeom>
        </p:spPr>
      </p:pic>
    </p:spTree>
    <p:extLst>
      <p:ext uri="{BB962C8B-B14F-4D97-AF65-F5344CB8AC3E}">
        <p14:creationId xmlns:p14="http://schemas.microsoft.com/office/powerpoint/2010/main" val="159034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9358" y="0"/>
            <a:ext cx="6485283" cy="6858000"/>
          </a:xfrm>
          <a:prstGeom prst="rect">
            <a:avLst/>
          </a:prstGeom>
        </p:spPr>
      </p:pic>
    </p:spTree>
    <p:extLst>
      <p:ext uri="{BB962C8B-B14F-4D97-AF65-F5344CB8AC3E}">
        <p14:creationId xmlns:p14="http://schemas.microsoft.com/office/powerpoint/2010/main" val="30075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Thanks and apologies to Bill </a:t>
            </a:r>
            <a:r>
              <a:rPr lang="en-US" dirty="0" err="1"/>
              <a:t>Kershner</a:t>
            </a:r>
            <a:endParaRPr lang="en-US" dirty="0"/>
          </a:p>
        </p:txBody>
      </p:sp>
      <p:pic>
        <p:nvPicPr>
          <p:cNvPr id="4" name="Picture 3"/>
          <p:cNvPicPr>
            <a:picLocks noChangeAspect="1"/>
          </p:cNvPicPr>
          <p:nvPr/>
        </p:nvPicPr>
        <p:blipFill>
          <a:blip r:embed="rId2"/>
          <a:stretch>
            <a:fillRect/>
          </a:stretch>
        </p:blipFill>
        <p:spPr>
          <a:xfrm>
            <a:off x="1562017" y="1578230"/>
            <a:ext cx="6408647" cy="4806485"/>
          </a:xfrm>
          <a:prstGeom prst="rect">
            <a:avLst/>
          </a:prstGeom>
        </p:spPr>
      </p:pic>
    </p:spTree>
    <p:extLst>
      <p:ext uri="{BB962C8B-B14F-4D97-AF65-F5344CB8AC3E}">
        <p14:creationId xmlns:p14="http://schemas.microsoft.com/office/powerpoint/2010/main" val="293079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5300" y="0"/>
            <a:ext cx="5608773" cy="6858000"/>
          </a:xfrm>
          <a:prstGeom prst="rect">
            <a:avLst/>
          </a:prstGeom>
        </p:spPr>
      </p:pic>
      <p:sp>
        <p:nvSpPr>
          <p:cNvPr id="5" name="Rectangle 4"/>
          <p:cNvSpPr/>
          <p:nvPr/>
        </p:nvSpPr>
        <p:spPr>
          <a:xfrm>
            <a:off x="5051006" y="6438270"/>
            <a:ext cx="638971" cy="24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693367" y="517380"/>
            <a:ext cx="893558" cy="24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007212" y="6327372"/>
            <a:ext cx="2053667" cy="400110"/>
          </a:xfrm>
          <a:prstGeom prst="rect">
            <a:avLst/>
          </a:prstGeom>
          <a:noFill/>
        </p:spPr>
        <p:txBody>
          <a:bodyPr wrap="none" rtlCol="0">
            <a:spAutoFit/>
          </a:bodyPr>
          <a:lstStyle/>
          <a:p>
            <a:r>
              <a:rPr lang="en-US" sz="2000" dirty="0">
                <a:solidFill>
                  <a:schemeClr val="tx1">
                    <a:lumMod val="75000"/>
                    <a:lumOff val="25000"/>
                  </a:schemeClr>
                </a:solidFill>
              </a:rPr>
              <a:t>crosswind landing</a:t>
            </a:r>
          </a:p>
        </p:txBody>
      </p:sp>
      <p:sp>
        <p:nvSpPr>
          <p:cNvPr id="8" name="TextBox 7"/>
          <p:cNvSpPr txBox="1"/>
          <p:nvPr/>
        </p:nvSpPr>
        <p:spPr>
          <a:xfrm>
            <a:off x="3657238" y="431840"/>
            <a:ext cx="929687" cy="369332"/>
          </a:xfrm>
          <a:prstGeom prst="rect">
            <a:avLst/>
          </a:prstGeom>
          <a:noFill/>
        </p:spPr>
        <p:txBody>
          <a:bodyPr wrap="none" rtlCol="0">
            <a:spAutoFit/>
          </a:bodyPr>
          <a:lstStyle/>
          <a:p>
            <a:r>
              <a:rPr lang="en-US" dirty="0"/>
              <a:t>X-WIND</a:t>
            </a:r>
          </a:p>
        </p:txBody>
      </p:sp>
    </p:spTree>
    <p:extLst>
      <p:ext uri="{BB962C8B-B14F-4D97-AF65-F5344CB8AC3E}">
        <p14:creationId xmlns:p14="http://schemas.microsoft.com/office/powerpoint/2010/main" val="496673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60000">
            <a:off x="939800" y="0"/>
            <a:ext cx="7243161" cy="6858000"/>
          </a:xfrm>
          <a:prstGeom prst="rect">
            <a:avLst/>
          </a:prstGeom>
        </p:spPr>
      </p:pic>
    </p:spTree>
    <p:extLst>
      <p:ext uri="{BB962C8B-B14F-4D97-AF65-F5344CB8AC3E}">
        <p14:creationId xmlns:p14="http://schemas.microsoft.com/office/powerpoint/2010/main" val="319369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7469" y="437978"/>
            <a:ext cx="2798963" cy="584776"/>
          </a:xfrm>
          <a:prstGeom prst="rect">
            <a:avLst/>
          </a:prstGeom>
          <a:noFill/>
        </p:spPr>
        <p:txBody>
          <a:bodyPr wrap="none" rtlCol="0">
            <a:spAutoFit/>
          </a:bodyPr>
          <a:lstStyle/>
          <a:p>
            <a:r>
              <a:rPr lang="en-US" sz="3200" b="1" dirty="0"/>
              <a:t>When Taxiing…</a:t>
            </a:r>
          </a:p>
        </p:txBody>
      </p:sp>
      <p:pic>
        <p:nvPicPr>
          <p:cNvPr id="5" name="Picture 4"/>
          <p:cNvPicPr>
            <a:picLocks noChangeAspect="1"/>
          </p:cNvPicPr>
          <p:nvPr/>
        </p:nvPicPr>
        <p:blipFill>
          <a:blip r:embed="rId3"/>
          <a:stretch>
            <a:fillRect/>
          </a:stretch>
        </p:blipFill>
        <p:spPr>
          <a:xfrm>
            <a:off x="2590800" y="1485900"/>
            <a:ext cx="3962400" cy="3873500"/>
          </a:xfrm>
          <a:prstGeom prst="rect">
            <a:avLst/>
          </a:prstGeom>
        </p:spPr>
      </p:pic>
      <p:sp>
        <p:nvSpPr>
          <p:cNvPr id="6" name="TextBox 5"/>
          <p:cNvSpPr txBox="1"/>
          <p:nvPr/>
        </p:nvSpPr>
        <p:spPr>
          <a:xfrm>
            <a:off x="875898" y="5477074"/>
            <a:ext cx="7866156" cy="523220"/>
          </a:xfrm>
          <a:prstGeom prst="rect">
            <a:avLst/>
          </a:prstGeom>
          <a:noFill/>
        </p:spPr>
        <p:txBody>
          <a:bodyPr wrap="none" rtlCol="0">
            <a:spAutoFit/>
          </a:bodyPr>
          <a:lstStyle/>
          <a:p>
            <a:r>
              <a:rPr lang="en-US" sz="2800" b="1" dirty="0"/>
              <a:t>“</a:t>
            </a:r>
            <a:r>
              <a:rPr lang="en-US" sz="2800" b="1" i="1" dirty="0"/>
              <a:t>Turn into </a:t>
            </a:r>
            <a:r>
              <a:rPr lang="en-US" sz="2800" b="1" dirty="0"/>
              <a:t>a headwind, </a:t>
            </a:r>
            <a:r>
              <a:rPr lang="en-US" sz="2800" b="1" i="1" dirty="0"/>
              <a:t>Dive away from </a:t>
            </a:r>
            <a:r>
              <a:rPr lang="en-US" sz="2800" b="1" dirty="0"/>
              <a:t>a tailwind.”</a:t>
            </a:r>
          </a:p>
        </p:txBody>
      </p:sp>
      <p:cxnSp>
        <p:nvCxnSpPr>
          <p:cNvPr id="8" name="Straight Connector 7"/>
          <p:cNvCxnSpPr/>
          <p:nvPr/>
        </p:nvCxnSpPr>
        <p:spPr>
          <a:xfrm>
            <a:off x="1124068" y="5766705"/>
            <a:ext cx="740870" cy="146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30893" y="6158532"/>
            <a:ext cx="1115222" cy="523220"/>
          </a:xfrm>
          <a:prstGeom prst="rect">
            <a:avLst/>
          </a:prstGeom>
          <a:noFill/>
        </p:spPr>
        <p:txBody>
          <a:bodyPr wrap="none" rtlCol="0">
            <a:spAutoFit/>
          </a:bodyPr>
          <a:lstStyle/>
          <a:p>
            <a:r>
              <a:rPr lang="en-US" sz="2800" b="1" i="1" u="sng" dirty="0"/>
              <a:t>Climb</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46115" y="5941897"/>
            <a:ext cx="2583729" cy="915091"/>
          </a:xfrm>
          <a:prstGeom prst="rect">
            <a:avLst/>
          </a:prstGeom>
        </p:spPr>
      </p:pic>
      <p:sp>
        <p:nvSpPr>
          <p:cNvPr id="13" name="TextBox 12"/>
          <p:cNvSpPr txBox="1"/>
          <p:nvPr/>
        </p:nvSpPr>
        <p:spPr>
          <a:xfrm>
            <a:off x="5138596" y="6158532"/>
            <a:ext cx="2138214" cy="369332"/>
          </a:xfrm>
          <a:prstGeom prst="rect">
            <a:avLst/>
          </a:prstGeom>
          <a:noFill/>
        </p:spPr>
        <p:txBody>
          <a:bodyPr wrap="none" rtlCol="0">
            <a:spAutoFit/>
          </a:bodyPr>
          <a:lstStyle/>
          <a:p>
            <a:r>
              <a:rPr lang="en-US" dirty="0"/>
              <a:t>(in </a:t>
            </a:r>
            <a:r>
              <a:rPr lang="en-US" dirty="0" err="1"/>
              <a:t>tailwheel</a:t>
            </a:r>
            <a:r>
              <a:rPr lang="en-US" dirty="0"/>
              <a:t> aircraft)</a:t>
            </a:r>
          </a:p>
        </p:txBody>
      </p:sp>
    </p:spTree>
    <p:extLst>
      <p:ext uri="{BB962C8B-B14F-4D97-AF65-F5344CB8AC3E}">
        <p14:creationId xmlns:p14="http://schemas.microsoft.com/office/powerpoint/2010/main" val="53627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0597" y="379178"/>
            <a:ext cx="1753004" cy="584776"/>
          </a:xfrm>
          <a:prstGeom prst="rect">
            <a:avLst/>
          </a:prstGeom>
          <a:noFill/>
        </p:spPr>
        <p:txBody>
          <a:bodyPr wrap="none" rtlCol="0">
            <a:spAutoFit/>
          </a:bodyPr>
          <a:lstStyle/>
          <a:p>
            <a:r>
              <a:rPr lang="en-US" sz="3200" b="1" dirty="0"/>
              <a:t>Takeoff…</a:t>
            </a:r>
          </a:p>
        </p:txBody>
      </p:sp>
      <p:sp>
        <p:nvSpPr>
          <p:cNvPr id="5" name="Rectangle 4"/>
          <p:cNvSpPr/>
          <p:nvPr/>
        </p:nvSpPr>
        <p:spPr>
          <a:xfrm>
            <a:off x="3665380" y="1459925"/>
            <a:ext cx="1518221" cy="471556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43727" y="5460120"/>
            <a:ext cx="732091" cy="584776"/>
          </a:xfrm>
          <a:prstGeom prst="rect">
            <a:avLst/>
          </a:prstGeom>
          <a:noFill/>
        </p:spPr>
        <p:txBody>
          <a:bodyPr wrap="none" rtlCol="0">
            <a:spAutoFit/>
          </a:bodyPr>
          <a:lstStyle/>
          <a:p>
            <a:r>
              <a:rPr lang="en-US" sz="3200" dirty="0">
                <a:latin typeface="Arial Black"/>
                <a:cs typeface="Arial Black"/>
              </a:rPr>
              <a:t>25</a:t>
            </a:r>
          </a:p>
        </p:txBody>
      </p:sp>
      <p:sp>
        <p:nvSpPr>
          <p:cNvPr id="7" name="TextBox 6"/>
          <p:cNvSpPr txBox="1"/>
          <p:nvPr/>
        </p:nvSpPr>
        <p:spPr>
          <a:xfrm rot="10800000">
            <a:off x="4131315" y="1612326"/>
            <a:ext cx="458379" cy="584776"/>
          </a:xfrm>
          <a:prstGeom prst="rect">
            <a:avLst/>
          </a:prstGeom>
          <a:noFill/>
        </p:spPr>
        <p:txBody>
          <a:bodyPr wrap="none" rtlCol="0">
            <a:spAutoFit/>
          </a:bodyPr>
          <a:lstStyle/>
          <a:p>
            <a:r>
              <a:rPr lang="en-US" sz="3200" dirty="0">
                <a:latin typeface="Arial Black"/>
                <a:cs typeface="Arial Black"/>
              </a:rPr>
              <a:t>7</a:t>
            </a:r>
          </a:p>
        </p:txBody>
      </p:sp>
      <p:cxnSp>
        <p:nvCxnSpPr>
          <p:cNvPr id="9" name="Straight Connector 8"/>
          <p:cNvCxnSpPr>
            <a:stCxn id="7" idx="0"/>
          </p:cNvCxnSpPr>
          <p:nvPr/>
        </p:nvCxnSpPr>
        <p:spPr>
          <a:xfrm>
            <a:off x="4360504" y="2197102"/>
            <a:ext cx="4383" cy="3219221"/>
          </a:xfrm>
          <a:prstGeom prst="line">
            <a:avLst/>
          </a:prstGeom>
          <a:ln w="38100" cmpd="sng">
            <a:solidFill>
              <a:srgbClr val="000000"/>
            </a:solidFill>
            <a:prstDash val="lgDash"/>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963381" y="1094944"/>
            <a:ext cx="642325" cy="80295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86732" y="559896"/>
            <a:ext cx="1101458" cy="369332"/>
          </a:xfrm>
          <a:prstGeom prst="rect">
            <a:avLst/>
          </a:prstGeom>
          <a:noFill/>
        </p:spPr>
        <p:txBody>
          <a:bodyPr wrap="none" rtlCol="0">
            <a:spAutoFit/>
          </a:bodyPr>
          <a:lstStyle/>
          <a:p>
            <a:r>
              <a:rPr lang="en-US" b="1" dirty="0"/>
              <a:t>Wind 290</a:t>
            </a:r>
          </a:p>
        </p:txBody>
      </p:sp>
      <p:sp>
        <p:nvSpPr>
          <p:cNvPr id="14" name="Oval 13"/>
          <p:cNvSpPr/>
          <p:nvPr/>
        </p:nvSpPr>
        <p:spPr>
          <a:xfrm>
            <a:off x="788306" y="3036644"/>
            <a:ext cx="1372239" cy="1386929"/>
          </a:xfrm>
          <a:prstGeom prst="ellipse">
            <a:avLst/>
          </a:prstGeom>
          <a:solidFill>
            <a:srgbClr val="FFFFFF"/>
          </a:solidFill>
          <a:ln w="57150" cmpd="sng">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apezoid 14"/>
          <p:cNvSpPr/>
          <p:nvPr/>
        </p:nvSpPr>
        <p:spPr>
          <a:xfrm rot="13388030">
            <a:off x="1226256" y="3357829"/>
            <a:ext cx="423350" cy="74456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rot="5075321">
            <a:off x="5646397" y="3481761"/>
            <a:ext cx="3139373" cy="1883624"/>
          </a:xfrm>
          <a:prstGeom prst="rect">
            <a:avLst/>
          </a:prstGeom>
        </p:spPr>
      </p:pic>
    </p:spTree>
    <p:extLst>
      <p:ext uri="{BB962C8B-B14F-4D97-AF65-F5344CB8AC3E}">
        <p14:creationId xmlns:p14="http://schemas.microsoft.com/office/powerpoint/2010/main" val="255687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3007" y="95073"/>
            <a:ext cx="2575094" cy="523220"/>
          </a:xfrm>
          <a:prstGeom prst="rect">
            <a:avLst/>
          </a:prstGeom>
          <a:noFill/>
        </p:spPr>
        <p:txBody>
          <a:bodyPr wrap="none" rtlCol="0">
            <a:spAutoFit/>
          </a:bodyPr>
          <a:lstStyle/>
          <a:p>
            <a:r>
              <a:rPr lang="en-US" sz="2800" b="1" dirty="0"/>
              <a:t>In the Pattern …</a:t>
            </a:r>
          </a:p>
        </p:txBody>
      </p:sp>
      <p:grpSp>
        <p:nvGrpSpPr>
          <p:cNvPr id="13" name="Group 12"/>
          <p:cNvGrpSpPr/>
          <p:nvPr/>
        </p:nvGrpSpPr>
        <p:grpSpPr>
          <a:xfrm>
            <a:off x="3041027" y="2233684"/>
            <a:ext cx="2877074" cy="3022047"/>
            <a:chOff x="788306" y="1459925"/>
            <a:chExt cx="4395295" cy="4715560"/>
          </a:xfrm>
        </p:grpSpPr>
        <p:sp>
          <p:nvSpPr>
            <p:cNvPr id="5" name="Rectangle 4"/>
            <p:cNvSpPr/>
            <p:nvPr/>
          </p:nvSpPr>
          <p:spPr>
            <a:xfrm>
              <a:off x="3665380" y="1459925"/>
              <a:ext cx="1518221" cy="471556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43727" y="5460120"/>
              <a:ext cx="732091" cy="584776"/>
            </a:xfrm>
            <a:prstGeom prst="rect">
              <a:avLst/>
            </a:prstGeom>
            <a:noFill/>
          </p:spPr>
          <p:txBody>
            <a:bodyPr wrap="none" rtlCol="0">
              <a:spAutoFit/>
            </a:bodyPr>
            <a:lstStyle/>
            <a:p>
              <a:r>
                <a:rPr lang="en-US" sz="3200" dirty="0">
                  <a:latin typeface="Arial Black"/>
                  <a:cs typeface="Arial Black"/>
                </a:rPr>
                <a:t>25</a:t>
              </a:r>
            </a:p>
          </p:txBody>
        </p:sp>
        <p:sp>
          <p:nvSpPr>
            <p:cNvPr id="7" name="TextBox 6"/>
            <p:cNvSpPr txBox="1"/>
            <p:nvPr/>
          </p:nvSpPr>
          <p:spPr>
            <a:xfrm rot="10800000">
              <a:off x="4131315" y="1612326"/>
              <a:ext cx="458379" cy="584776"/>
            </a:xfrm>
            <a:prstGeom prst="rect">
              <a:avLst/>
            </a:prstGeom>
            <a:noFill/>
          </p:spPr>
          <p:txBody>
            <a:bodyPr wrap="none" rtlCol="0">
              <a:spAutoFit/>
            </a:bodyPr>
            <a:lstStyle/>
            <a:p>
              <a:r>
                <a:rPr lang="en-US" sz="3200" dirty="0">
                  <a:latin typeface="Arial Black"/>
                  <a:cs typeface="Arial Black"/>
                </a:rPr>
                <a:t>7</a:t>
              </a:r>
            </a:p>
          </p:txBody>
        </p:sp>
        <p:cxnSp>
          <p:nvCxnSpPr>
            <p:cNvPr id="8" name="Straight Connector 7"/>
            <p:cNvCxnSpPr>
              <a:stCxn id="7" idx="0"/>
            </p:cNvCxnSpPr>
            <p:nvPr/>
          </p:nvCxnSpPr>
          <p:spPr>
            <a:xfrm>
              <a:off x="4360504" y="2197102"/>
              <a:ext cx="4383" cy="3219221"/>
            </a:xfrm>
            <a:prstGeom prst="line">
              <a:avLst/>
            </a:prstGeom>
            <a:ln w="38100" cmpd="sng">
              <a:solidFill>
                <a:srgbClr val="000000"/>
              </a:solidFill>
              <a:prstDash val="lgDash"/>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788306" y="3036644"/>
              <a:ext cx="1372239" cy="1386929"/>
            </a:xfrm>
            <a:prstGeom prst="ellipse">
              <a:avLst/>
            </a:prstGeom>
            <a:solidFill>
              <a:srgbClr val="FFFFFF"/>
            </a:solidFill>
            <a:ln w="57150" cmpd="sng">
              <a:solidFill>
                <a:srgbClr val="00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rot="13388030">
              <a:off x="1226256" y="3357829"/>
              <a:ext cx="423350" cy="74456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flipH="1">
            <a:off x="6963381" y="1094944"/>
            <a:ext cx="642325" cy="80295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386732" y="559896"/>
            <a:ext cx="1101458" cy="369332"/>
          </a:xfrm>
          <a:prstGeom prst="rect">
            <a:avLst/>
          </a:prstGeom>
          <a:noFill/>
        </p:spPr>
        <p:txBody>
          <a:bodyPr wrap="none" rtlCol="0">
            <a:spAutoFit/>
          </a:bodyPr>
          <a:lstStyle/>
          <a:p>
            <a:r>
              <a:rPr lang="en-US" b="1" dirty="0"/>
              <a:t>Wind 290</a:t>
            </a:r>
          </a:p>
        </p:txBody>
      </p:sp>
      <p:sp>
        <p:nvSpPr>
          <p:cNvPr id="15" name="Freeform 14"/>
          <p:cNvSpPr/>
          <p:nvPr/>
        </p:nvSpPr>
        <p:spPr>
          <a:xfrm>
            <a:off x="1240854" y="1124143"/>
            <a:ext cx="4218904" cy="5722908"/>
          </a:xfrm>
          <a:custGeom>
            <a:avLst/>
            <a:gdLst>
              <a:gd name="connsiteX0" fmla="*/ 4218904 w 4218904"/>
              <a:gd name="connsiteY0" fmla="*/ 3693611 h 5722908"/>
              <a:gd name="connsiteX1" fmla="*/ 3386802 w 4218904"/>
              <a:gd name="connsiteY1" fmla="*/ 0 h 5722908"/>
              <a:gd name="connsiteX2" fmla="*/ 1007282 w 4218904"/>
              <a:gd name="connsiteY2" fmla="*/ 525573 h 5722908"/>
              <a:gd name="connsiteX3" fmla="*/ 0 w 4218904"/>
              <a:gd name="connsiteY3" fmla="*/ 5722908 h 5722908"/>
              <a:gd name="connsiteX4" fmla="*/ 3941537 w 4218904"/>
              <a:gd name="connsiteY4" fmla="*/ 5036743 h 5722908"/>
              <a:gd name="connsiteX5" fmla="*/ 3780956 w 4218904"/>
              <a:gd name="connsiteY5" fmla="*/ 3970997 h 5722908"/>
              <a:gd name="connsiteX6" fmla="*/ 3780956 w 4218904"/>
              <a:gd name="connsiteY6" fmla="*/ 3970997 h 5722908"/>
              <a:gd name="connsiteX7" fmla="*/ 3780956 w 4218904"/>
              <a:gd name="connsiteY7" fmla="*/ 3970997 h 5722908"/>
              <a:gd name="connsiteX8" fmla="*/ 3780956 w 4218904"/>
              <a:gd name="connsiteY8" fmla="*/ 3970997 h 572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904" h="5722908">
                <a:moveTo>
                  <a:pt x="4218904" y="3693611"/>
                </a:moveTo>
                <a:lnTo>
                  <a:pt x="3386802" y="0"/>
                </a:lnTo>
                <a:lnTo>
                  <a:pt x="1007282" y="525573"/>
                </a:lnTo>
                <a:lnTo>
                  <a:pt x="0" y="5722908"/>
                </a:lnTo>
                <a:lnTo>
                  <a:pt x="3941537" y="5036743"/>
                </a:lnTo>
                <a:lnTo>
                  <a:pt x="3780956" y="3970997"/>
                </a:lnTo>
                <a:lnTo>
                  <a:pt x="3780956" y="3970997"/>
                </a:lnTo>
                <a:lnTo>
                  <a:pt x="3780956" y="3970997"/>
                </a:lnTo>
                <a:lnTo>
                  <a:pt x="3780956" y="3970997"/>
                </a:lnTo>
              </a:path>
            </a:pathLst>
          </a:custGeom>
          <a:ln w="38100" cmpd="sng">
            <a:solidFill>
              <a:srgbClr val="FF00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Multiply 15"/>
          <p:cNvSpPr/>
          <p:nvPr/>
        </p:nvSpPr>
        <p:spPr>
          <a:xfrm>
            <a:off x="1430632" y="3218588"/>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540100" y="1124142"/>
            <a:ext cx="2919657" cy="5533118"/>
          </a:xfrm>
          <a:prstGeom prst="rect">
            <a:avLst/>
          </a:prstGeom>
          <a:noFill/>
          <a:ln w="57150"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7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2527300" y="0"/>
            <a:ext cx="4066462" cy="6858000"/>
          </a:xfrm>
          <a:prstGeom prst="rect">
            <a:avLst/>
          </a:prstGeom>
        </p:spPr>
      </p:pic>
      <p:sp>
        <p:nvSpPr>
          <p:cNvPr id="5" name="TextBox 4"/>
          <p:cNvSpPr txBox="1"/>
          <p:nvPr/>
        </p:nvSpPr>
        <p:spPr>
          <a:xfrm>
            <a:off x="554734" y="95073"/>
            <a:ext cx="1667945" cy="523220"/>
          </a:xfrm>
          <a:prstGeom prst="rect">
            <a:avLst/>
          </a:prstGeom>
          <a:noFill/>
        </p:spPr>
        <p:txBody>
          <a:bodyPr wrap="none" rtlCol="0">
            <a:spAutoFit/>
          </a:bodyPr>
          <a:lstStyle/>
          <a:p>
            <a:r>
              <a:rPr lang="en-US" sz="2800" b="1" dirty="0"/>
              <a:t>On Final…</a:t>
            </a:r>
          </a:p>
        </p:txBody>
      </p:sp>
    </p:spTree>
    <p:extLst>
      <p:ext uri="{BB962C8B-B14F-4D97-AF65-F5344CB8AC3E}">
        <p14:creationId xmlns:p14="http://schemas.microsoft.com/office/powerpoint/2010/main" val="238957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3007" y="95073"/>
            <a:ext cx="1667945" cy="523220"/>
          </a:xfrm>
          <a:prstGeom prst="rect">
            <a:avLst/>
          </a:prstGeom>
          <a:noFill/>
        </p:spPr>
        <p:txBody>
          <a:bodyPr wrap="none" rtlCol="0">
            <a:spAutoFit/>
          </a:bodyPr>
          <a:lstStyle/>
          <a:p>
            <a:r>
              <a:rPr lang="en-US" sz="2800" b="1" dirty="0"/>
              <a:t>On Final…</a:t>
            </a:r>
          </a:p>
        </p:txBody>
      </p:sp>
      <p:cxnSp>
        <p:nvCxnSpPr>
          <p:cNvPr id="5" name="Straight Arrow Connector 4"/>
          <p:cNvCxnSpPr/>
          <p:nvPr/>
        </p:nvCxnSpPr>
        <p:spPr>
          <a:xfrm flipH="1">
            <a:off x="7209814" y="1343644"/>
            <a:ext cx="642325" cy="80295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33165" y="808596"/>
            <a:ext cx="1101458" cy="369332"/>
          </a:xfrm>
          <a:prstGeom prst="rect">
            <a:avLst/>
          </a:prstGeom>
          <a:noFill/>
        </p:spPr>
        <p:txBody>
          <a:bodyPr wrap="none" rtlCol="0">
            <a:spAutoFit/>
          </a:bodyPr>
          <a:lstStyle/>
          <a:p>
            <a:r>
              <a:rPr lang="en-US" b="1" dirty="0"/>
              <a:t>Wind 290</a:t>
            </a:r>
          </a:p>
        </p:txBody>
      </p:sp>
      <p:sp>
        <p:nvSpPr>
          <p:cNvPr id="7" name="Oval 6"/>
          <p:cNvSpPr/>
          <p:nvPr/>
        </p:nvSpPr>
        <p:spPr>
          <a:xfrm>
            <a:off x="233571" y="5284929"/>
            <a:ext cx="1372239" cy="1386929"/>
          </a:xfrm>
          <a:prstGeom prst="ellipse">
            <a:avLst/>
          </a:prstGeom>
          <a:solidFill>
            <a:srgbClr val="FFFFFF"/>
          </a:solidFill>
          <a:ln w="57150" cmpd="sng">
            <a:solidFill>
              <a:srgbClr val="00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rot="13388030">
            <a:off x="671521" y="5606114"/>
            <a:ext cx="423350" cy="74456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1634953">
            <a:off x="3942622" y="1347237"/>
            <a:ext cx="2136657" cy="1281994"/>
          </a:xfrm>
          <a:prstGeom prst="rect">
            <a:avLst/>
          </a:prstGeom>
        </p:spPr>
      </p:pic>
      <p:sp>
        <p:nvSpPr>
          <p:cNvPr id="11" name="TextBox 10"/>
          <p:cNvSpPr txBox="1"/>
          <p:nvPr/>
        </p:nvSpPr>
        <p:spPr>
          <a:xfrm>
            <a:off x="861299" y="1605918"/>
            <a:ext cx="2617649" cy="646331"/>
          </a:xfrm>
          <a:prstGeom prst="rect">
            <a:avLst/>
          </a:prstGeom>
          <a:noFill/>
        </p:spPr>
        <p:txBody>
          <a:bodyPr wrap="none" rtlCol="0">
            <a:spAutoFit/>
          </a:bodyPr>
          <a:lstStyle/>
          <a:p>
            <a:r>
              <a:rPr lang="en-US" b="1" dirty="0"/>
              <a:t>Wing down into the wind</a:t>
            </a:r>
          </a:p>
          <a:p>
            <a:r>
              <a:rPr lang="en-US" b="1" dirty="0"/>
              <a:t>to align with the runway</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67693" y="3839603"/>
            <a:ext cx="2510905" cy="1956620"/>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59" b="89744" l="1132" r="96604"/>
                    </a14:imgEffect>
                  </a14:imgLayer>
                </a14:imgProps>
              </a:ext>
              <a:ext uri="{28A0092B-C50C-407E-A947-70E740481C1C}">
                <a14:useLocalDpi xmlns:a14="http://schemas.microsoft.com/office/drawing/2010/main"/>
              </a:ext>
            </a:extLst>
          </a:blip>
          <a:srcRect/>
          <a:stretch/>
        </p:blipFill>
        <p:spPr>
          <a:xfrm>
            <a:off x="3890192" y="4018844"/>
            <a:ext cx="1243259" cy="2375948"/>
          </a:xfrm>
          <a:prstGeom prst="rect">
            <a:avLst/>
          </a:prstGeom>
        </p:spPr>
      </p:pic>
      <p:sp>
        <p:nvSpPr>
          <p:cNvPr id="15" name="TextBox 14"/>
          <p:cNvSpPr txBox="1"/>
          <p:nvPr/>
        </p:nvSpPr>
        <p:spPr>
          <a:xfrm>
            <a:off x="598530" y="3875209"/>
            <a:ext cx="3048431" cy="646331"/>
          </a:xfrm>
          <a:prstGeom prst="rect">
            <a:avLst/>
          </a:prstGeom>
          <a:noFill/>
        </p:spPr>
        <p:txBody>
          <a:bodyPr wrap="none" rtlCol="0">
            <a:spAutoFit/>
          </a:bodyPr>
          <a:lstStyle/>
          <a:p>
            <a:r>
              <a:rPr lang="en-US" b="1" dirty="0"/>
              <a:t>Opposite rudder to straighten</a:t>
            </a:r>
          </a:p>
          <a:p>
            <a:r>
              <a:rPr lang="en-US" b="1" dirty="0"/>
              <a:t>Longitudinal axis of airplane</a:t>
            </a:r>
          </a:p>
        </p:txBody>
      </p:sp>
      <p:sp>
        <p:nvSpPr>
          <p:cNvPr id="2" name="TextBox 1"/>
          <p:cNvSpPr txBox="1"/>
          <p:nvPr/>
        </p:nvSpPr>
        <p:spPr>
          <a:xfrm>
            <a:off x="0" y="470042"/>
            <a:ext cx="7983050" cy="523220"/>
          </a:xfrm>
          <a:prstGeom prst="rect">
            <a:avLst/>
          </a:prstGeom>
          <a:noFill/>
        </p:spPr>
        <p:txBody>
          <a:bodyPr wrap="square" rtlCol="0">
            <a:spAutoFit/>
          </a:bodyPr>
          <a:lstStyle/>
          <a:p>
            <a:r>
              <a:rPr lang="en-US" sz="2800" b="1" u="sng" dirty="0"/>
              <a:t>MAINTAIN AIRSPEED ALL THE WAY TO THE RUNWAY</a:t>
            </a:r>
          </a:p>
        </p:txBody>
      </p:sp>
      <p:sp>
        <p:nvSpPr>
          <p:cNvPr id="3" name="TextBox 2"/>
          <p:cNvSpPr txBox="1"/>
          <p:nvPr/>
        </p:nvSpPr>
        <p:spPr>
          <a:xfrm>
            <a:off x="841509" y="981294"/>
            <a:ext cx="2245166" cy="369332"/>
          </a:xfrm>
          <a:prstGeom prst="rect">
            <a:avLst/>
          </a:prstGeom>
          <a:noFill/>
        </p:spPr>
        <p:txBody>
          <a:bodyPr wrap="none" rtlCol="0">
            <a:spAutoFit/>
          </a:bodyPr>
          <a:lstStyle/>
          <a:p>
            <a:r>
              <a:rPr lang="en-US" dirty="0"/>
              <a:t>(+50% of </a:t>
            </a:r>
            <a:r>
              <a:rPr lang="en-US"/>
              <a:t>gust factor?)</a:t>
            </a:r>
          </a:p>
        </p:txBody>
      </p:sp>
    </p:spTree>
    <p:extLst>
      <p:ext uri="{BB962C8B-B14F-4D97-AF65-F5344CB8AC3E}">
        <p14:creationId xmlns:p14="http://schemas.microsoft.com/office/powerpoint/2010/main" val="14862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356</Words>
  <Application>Microsoft Macintosh PowerPoint</Application>
  <PresentationFormat>On-screen Show (4:3)</PresentationFormat>
  <Paragraphs>60</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Black</vt:lpstr>
      <vt:lpstr>Calibri</vt:lpstr>
      <vt:lpstr>Office Theme</vt:lpstr>
      <vt:lpstr>Flying in the Windy Seasons</vt:lpstr>
      <vt:lpstr>Thanks and apologies to Bill Kershner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Schmiedt</dc:creator>
  <cp:lastModifiedBy>Matthew Sutherland</cp:lastModifiedBy>
  <cp:revision>39</cp:revision>
  <cp:lastPrinted>2012-11-07T19:50:23Z</cp:lastPrinted>
  <dcterms:created xsi:type="dcterms:W3CDTF">2012-11-07T17:51:38Z</dcterms:created>
  <dcterms:modified xsi:type="dcterms:W3CDTF">2020-01-31T15:49:20Z</dcterms:modified>
</cp:coreProperties>
</file>